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579507E-0CEB-40C5-AB16-FF25C084E674}" type="datetimeFigureOut">
              <a:rPr lang="en-US" smtClean="0"/>
              <a:pPr/>
              <a:t>3/21/2020</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24D1ADC-B1C1-4DD9-B03A-AEB654FA3868}"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79507E-0CEB-40C5-AB16-FF25C084E674}" type="datetimeFigureOut">
              <a:rPr lang="en-US" smtClean="0"/>
              <a:pPr/>
              <a:t>3/21/2020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4D1ADC-B1C1-4DD9-B03A-AEB654FA386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79507E-0CEB-40C5-AB16-FF25C084E674}" type="datetimeFigureOut">
              <a:rPr lang="en-US" smtClean="0"/>
              <a:pPr/>
              <a:t>3/21/2020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4D1ADC-B1C1-4DD9-B03A-AEB654FA386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579507E-0CEB-40C5-AB16-FF25C084E674}" type="datetimeFigureOut">
              <a:rPr lang="en-US" smtClean="0"/>
              <a:pPr/>
              <a:t>3/21/2020</a:t>
            </a:fld>
            <a:endParaRPr lang="en-IN"/>
          </a:p>
        </p:txBody>
      </p:sp>
      <p:sp>
        <p:nvSpPr>
          <p:cNvPr id="9" name="Slide Number Placeholder 8"/>
          <p:cNvSpPr>
            <a:spLocks noGrp="1"/>
          </p:cNvSpPr>
          <p:nvPr>
            <p:ph type="sldNum" sz="quarter" idx="15"/>
          </p:nvPr>
        </p:nvSpPr>
        <p:spPr/>
        <p:txBody>
          <a:bodyPr rtlCol="0"/>
          <a:lstStyle/>
          <a:p>
            <a:fld id="{E24D1ADC-B1C1-4DD9-B03A-AEB654FA3868}"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579507E-0CEB-40C5-AB16-FF25C084E674}" type="datetimeFigureOut">
              <a:rPr lang="en-US" smtClean="0"/>
              <a:pPr/>
              <a:t>3/21/2020</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24D1ADC-B1C1-4DD9-B03A-AEB654FA3868}"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579507E-0CEB-40C5-AB16-FF25C084E674}" type="datetimeFigureOut">
              <a:rPr lang="en-US" smtClean="0"/>
              <a:pPr/>
              <a:t>3/21/2020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4D1ADC-B1C1-4DD9-B03A-AEB654FA3868}"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579507E-0CEB-40C5-AB16-FF25C084E674}" type="datetimeFigureOut">
              <a:rPr lang="en-US" smtClean="0"/>
              <a:pPr/>
              <a:t>3/21/2020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24D1ADC-B1C1-4DD9-B03A-AEB654FA3868}"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579507E-0CEB-40C5-AB16-FF25C084E674}" type="datetimeFigureOut">
              <a:rPr lang="en-US" smtClean="0"/>
              <a:pPr/>
              <a:t>3/21/2020</a:t>
            </a:fld>
            <a:endParaRPr lang="en-IN"/>
          </a:p>
        </p:txBody>
      </p:sp>
      <p:sp>
        <p:nvSpPr>
          <p:cNvPr id="7" name="Slide Number Placeholder 6"/>
          <p:cNvSpPr>
            <a:spLocks noGrp="1"/>
          </p:cNvSpPr>
          <p:nvPr>
            <p:ph type="sldNum" sz="quarter" idx="11"/>
          </p:nvPr>
        </p:nvSpPr>
        <p:spPr/>
        <p:txBody>
          <a:bodyPr rtlCol="0"/>
          <a:lstStyle/>
          <a:p>
            <a:fld id="{E24D1ADC-B1C1-4DD9-B03A-AEB654FA3868}"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9507E-0CEB-40C5-AB16-FF25C084E674}" type="datetimeFigureOut">
              <a:rPr lang="en-US" smtClean="0"/>
              <a:pPr/>
              <a:t>3/21/2020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24D1ADC-B1C1-4DD9-B03A-AEB654FA386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579507E-0CEB-40C5-AB16-FF25C084E674}" type="datetimeFigureOut">
              <a:rPr lang="en-US" smtClean="0"/>
              <a:pPr/>
              <a:t>3/21/2020</a:t>
            </a:fld>
            <a:endParaRPr lang="en-IN"/>
          </a:p>
        </p:txBody>
      </p:sp>
      <p:sp>
        <p:nvSpPr>
          <p:cNvPr id="22" name="Slide Number Placeholder 21"/>
          <p:cNvSpPr>
            <a:spLocks noGrp="1"/>
          </p:cNvSpPr>
          <p:nvPr>
            <p:ph type="sldNum" sz="quarter" idx="15"/>
          </p:nvPr>
        </p:nvSpPr>
        <p:spPr/>
        <p:txBody>
          <a:bodyPr rtlCol="0"/>
          <a:lstStyle/>
          <a:p>
            <a:fld id="{E24D1ADC-B1C1-4DD9-B03A-AEB654FA3868}"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579507E-0CEB-40C5-AB16-FF25C084E674}" type="datetimeFigureOut">
              <a:rPr lang="en-US" smtClean="0"/>
              <a:pPr/>
              <a:t>3/21/2020</a:t>
            </a:fld>
            <a:endParaRPr lang="en-IN"/>
          </a:p>
        </p:txBody>
      </p:sp>
      <p:sp>
        <p:nvSpPr>
          <p:cNvPr id="18" name="Slide Number Placeholder 17"/>
          <p:cNvSpPr>
            <a:spLocks noGrp="1"/>
          </p:cNvSpPr>
          <p:nvPr>
            <p:ph type="sldNum" sz="quarter" idx="11"/>
          </p:nvPr>
        </p:nvSpPr>
        <p:spPr/>
        <p:txBody>
          <a:bodyPr rtlCol="0"/>
          <a:lstStyle/>
          <a:p>
            <a:fld id="{E24D1ADC-B1C1-4DD9-B03A-AEB654FA3868}"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579507E-0CEB-40C5-AB16-FF25C084E674}" type="datetimeFigureOut">
              <a:rPr lang="en-US" smtClean="0"/>
              <a:pPr/>
              <a:t>3/21/2020</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24D1ADC-B1C1-4DD9-B03A-AEB654FA386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1">
                    <a:lumMod val="50000"/>
                  </a:schemeClr>
                </a:solidFill>
                <a:latin typeface="Times New Roman" pitchFamily="18" charset="0"/>
                <a:cs typeface="Times New Roman" pitchFamily="18" charset="0"/>
              </a:rPr>
              <a:t>Branch  Accounts- Independent Branches</a:t>
            </a:r>
            <a:endParaRPr lang="en-IN" dirty="0">
              <a:solidFill>
                <a:schemeClr val="accent1">
                  <a:lumMod val="50000"/>
                </a:schemeClr>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noAutofit/>
          </a:bodyPr>
          <a:lstStyle/>
          <a:p>
            <a:r>
              <a:rPr lang="en-US" sz="3200" dirty="0" smtClean="0">
                <a:solidFill>
                  <a:schemeClr val="tx1">
                    <a:lumMod val="95000"/>
                    <a:lumOff val="5000"/>
                  </a:schemeClr>
                </a:solidFill>
                <a:latin typeface="Times New Roman" pitchFamily="18" charset="0"/>
                <a:cs typeface="Times New Roman" pitchFamily="18" charset="0"/>
              </a:rPr>
              <a:t>II </a:t>
            </a:r>
            <a:r>
              <a:rPr lang="en-US" sz="3200" dirty="0" err="1" smtClean="0">
                <a:solidFill>
                  <a:schemeClr val="tx1">
                    <a:lumMod val="95000"/>
                    <a:lumOff val="5000"/>
                  </a:schemeClr>
                </a:solidFill>
                <a:latin typeface="Times New Roman" pitchFamily="18" charset="0"/>
                <a:cs typeface="Times New Roman" pitchFamily="18" charset="0"/>
              </a:rPr>
              <a:t>B.Com</a:t>
            </a:r>
            <a:endParaRPr lang="en-US" sz="3200" dirty="0" smtClean="0">
              <a:solidFill>
                <a:schemeClr val="tx1">
                  <a:lumMod val="95000"/>
                  <a:lumOff val="5000"/>
                </a:schemeClr>
              </a:solidFill>
              <a:latin typeface="Times New Roman" pitchFamily="18" charset="0"/>
              <a:cs typeface="Times New Roman" pitchFamily="18" charset="0"/>
            </a:endParaRPr>
          </a:p>
          <a:p>
            <a:endParaRPr lang="en-US" sz="3200" dirty="0">
              <a:solidFill>
                <a:schemeClr val="tx1">
                  <a:lumMod val="95000"/>
                  <a:lumOff val="5000"/>
                </a:schemeClr>
              </a:solidFill>
              <a:latin typeface="Times New Roman" pitchFamily="18" charset="0"/>
              <a:cs typeface="Times New Roman" pitchFamily="18" charset="0"/>
            </a:endParaRPr>
          </a:p>
          <a:p>
            <a:r>
              <a:rPr lang="en-US" sz="3200" dirty="0" err="1" smtClean="0">
                <a:solidFill>
                  <a:schemeClr val="tx1">
                    <a:lumMod val="95000"/>
                    <a:lumOff val="5000"/>
                  </a:schemeClr>
                </a:solidFill>
                <a:latin typeface="Times New Roman" pitchFamily="18" charset="0"/>
                <a:cs typeface="Times New Roman" pitchFamily="18" charset="0"/>
              </a:rPr>
              <a:t>Prithvishri</a:t>
            </a:r>
            <a:r>
              <a:rPr lang="en-US" sz="3200" dirty="0" smtClean="0">
                <a:solidFill>
                  <a:schemeClr val="tx1">
                    <a:lumMod val="95000"/>
                    <a:lumOff val="5000"/>
                  </a:schemeClr>
                </a:solidFill>
                <a:latin typeface="Times New Roman" pitchFamily="18" charset="0"/>
                <a:cs typeface="Times New Roman" pitchFamily="18" charset="0"/>
              </a:rPr>
              <a:t> G. </a:t>
            </a:r>
            <a:r>
              <a:rPr lang="en-US" sz="3200" dirty="0" err="1" smtClean="0">
                <a:solidFill>
                  <a:schemeClr val="tx1">
                    <a:lumMod val="95000"/>
                    <a:lumOff val="5000"/>
                  </a:schemeClr>
                </a:solidFill>
                <a:latin typeface="Times New Roman" pitchFamily="18" charset="0"/>
                <a:cs typeface="Times New Roman" pitchFamily="18" charset="0"/>
              </a:rPr>
              <a:t>Shetty</a:t>
            </a:r>
            <a:endParaRPr lang="en-IN" sz="3200" dirty="0">
              <a:solidFill>
                <a:schemeClr val="tx1">
                  <a:lumMod val="95000"/>
                  <a:lumOff val="5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14356"/>
            <a:ext cx="8229600" cy="5411807"/>
          </a:xfrm>
        </p:spPr>
        <p:txBody>
          <a:bodyPr>
            <a:normAutofit lnSpcReduction="10000"/>
          </a:bodyPr>
          <a:lstStyle/>
          <a:p>
            <a:r>
              <a:rPr lang="en-US" sz="2800" dirty="0" smtClean="0">
                <a:solidFill>
                  <a:srgbClr val="C00000"/>
                </a:solidFill>
              </a:rPr>
              <a:t>For head office expenses chargeable to branch:</a:t>
            </a:r>
          </a:p>
          <a:p>
            <a:pPr>
              <a:buNone/>
            </a:pPr>
            <a:r>
              <a:rPr lang="en-US" sz="2800" dirty="0" smtClean="0"/>
              <a:t> </a:t>
            </a:r>
            <a:r>
              <a:rPr lang="en-US" sz="2800" dirty="0" smtClean="0"/>
              <a:t> Branch A/c  Dr</a:t>
            </a:r>
          </a:p>
          <a:p>
            <a:pPr>
              <a:buNone/>
            </a:pPr>
            <a:r>
              <a:rPr lang="en-US" sz="2800" dirty="0" smtClean="0"/>
              <a:t> </a:t>
            </a:r>
            <a:r>
              <a:rPr lang="en-US" sz="2800" dirty="0" smtClean="0"/>
              <a:t>   To Profit and loss A/c</a:t>
            </a:r>
          </a:p>
          <a:p>
            <a:pPr>
              <a:buNone/>
            </a:pPr>
            <a:endParaRPr lang="en-US" sz="2800" dirty="0" smtClean="0"/>
          </a:p>
          <a:p>
            <a:r>
              <a:rPr lang="en-US" sz="2800" dirty="0" smtClean="0">
                <a:solidFill>
                  <a:srgbClr val="C00000"/>
                </a:solidFill>
              </a:rPr>
              <a:t>For payments made by the branch on behalf of the HO:   </a:t>
            </a:r>
            <a:r>
              <a:rPr lang="en-US" sz="2800" dirty="0" smtClean="0"/>
              <a:t>Concerned payment A/c  Dr </a:t>
            </a:r>
          </a:p>
          <a:p>
            <a:pPr>
              <a:buNone/>
            </a:pPr>
            <a:r>
              <a:rPr lang="en-US" sz="2800" dirty="0" smtClean="0"/>
              <a:t> </a:t>
            </a:r>
            <a:r>
              <a:rPr lang="en-US" sz="2800" dirty="0" smtClean="0"/>
              <a:t>                         To Branch A/c</a:t>
            </a:r>
          </a:p>
          <a:p>
            <a:pPr>
              <a:buNone/>
            </a:pPr>
            <a:endParaRPr lang="en-US" sz="2800" dirty="0" smtClean="0"/>
          </a:p>
          <a:p>
            <a:r>
              <a:rPr lang="en-US" sz="2800" dirty="0" smtClean="0">
                <a:solidFill>
                  <a:srgbClr val="C00000"/>
                </a:solidFill>
              </a:rPr>
              <a:t>For receipts by the branch on behalf of </a:t>
            </a:r>
            <a:r>
              <a:rPr lang="en-US" sz="2800" smtClean="0">
                <a:solidFill>
                  <a:srgbClr val="C00000"/>
                </a:solidFill>
              </a:rPr>
              <a:t>the HO:</a:t>
            </a:r>
            <a:endParaRPr lang="en-US" sz="2800" dirty="0" smtClean="0">
              <a:solidFill>
                <a:srgbClr val="C00000"/>
              </a:solidFill>
            </a:endParaRPr>
          </a:p>
          <a:p>
            <a:pPr>
              <a:buNone/>
            </a:pPr>
            <a:r>
              <a:rPr lang="en-US" sz="2800" dirty="0" smtClean="0"/>
              <a:t> </a:t>
            </a:r>
            <a:r>
              <a:rPr lang="en-US" sz="2800" dirty="0" smtClean="0"/>
              <a:t> Branch A/c   Dr</a:t>
            </a:r>
          </a:p>
          <a:p>
            <a:pPr>
              <a:buNone/>
            </a:pPr>
            <a:r>
              <a:rPr lang="en-US" sz="2800" dirty="0" smtClean="0"/>
              <a:t> </a:t>
            </a:r>
            <a:r>
              <a:rPr lang="en-US" sz="2800" dirty="0" smtClean="0"/>
              <a:t>    To Concerned receipts  A/c</a:t>
            </a:r>
          </a:p>
          <a:p>
            <a:pPr>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solidFill>
                  <a:schemeClr val="tx1">
                    <a:lumMod val="95000"/>
                    <a:lumOff val="5000"/>
                  </a:schemeClr>
                </a:solidFill>
              </a:rPr>
              <a:t>Meaning:</a:t>
            </a:r>
            <a:br>
              <a:rPr lang="en-US" b="1" dirty="0" smtClean="0">
                <a:solidFill>
                  <a:schemeClr val="tx1">
                    <a:lumMod val="95000"/>
                    <a:lumOff val="5000"/>
                  </a:schemeClr>
                </a:solidFill>
              </a:rPr>
            </a:br>
            <a:endParaRPr lang="en-IN" b="1" dirty="0">
              <a:solidFill>
                <a:schemeClr val="tx1">
                  <a:lumMod val="95000"/>
                  <a:lumOff val="5000"/>
                </a:schemeClr>
              </a:solidFill>
            </a:endParaRPr>
          </a:p>
        </p:txBody>
      </p:sp>
      <p:sp>
        <p:nvSpPr>
          <p:cNvPr id="3" name="Content Placeholder 2"/>
          <p:cNvSpPr>
            <a:spLocks noGrp="1"/>
          </p:cNvSpPr>
          <p:nvPr>
            <p:ph sz="quarter" idx="1"/>
          </p:nvPr>
        </p:nvSpPr>
        <p:spPr/>
        <p:txBody>
          <a:bodyPr/>
          <a:lstStyle/>
          <a:p>
            <a:pPr algn="just"/>
            <a:r>
              <a:rPr lang="en-US" sz="3200" dirty="0" smtClean="0"/>
              <a:t>Independent Branches are those which make purchase from outside, get goods from head office, supply goods to head office, fix the selling price by itself, pay the expenses from the cash realized and deposit cash in their own account.</a:t>
            </a:r>
          </a:p>
          <a:p>
            <a:pPr>
              <a:buNone/>
            </a:pP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Independent Branch</a:t>
            </a:r>
            <a:endParaRPr lang="en-IN" dirty="0"/>
          </a:p>
        </p:txBody>
      </p:sp>
      <p:sp>
        <p:nvSpPr>
          <p:cNvPr id="3" name="Content Placeholder 2"/>
          <p:cNvSpPr>
            <a:spLocks noGrp="1"/>
          </p:cNvSpPr>
          <p:nvPr>
            <p:ph sz="quarter" idx="1"/>
          </p:nvPr>
        </p:nvSpPr>
        <p:spPr/>
        <p:txBody>
          <a:bodyPr>
            <a:normAutofit/>
          </a:bodyPr>
          <a:lstStyle/>
          <a:p>
            <a:pPr algn="just"/>
            <a:r>
              <a:rPr lang="en-US" sz="2800" dirty="0" smtClean="0"/>
              <a:t>Keeps a complete set of books .</a:t>
            </a:r>
          </a:p>
          <a:p>
            <a:pPr algn="just"/>
            <a:r>
              <a:rPr lang="en-US" sz="2800" dirty="0" smtClean="0"/>
              <a:t>Prepares its own Trial balance, Trading and Profit and loss account and Balance sheet.</a:t>
            </a:r>
          </a:p>
          <a:p>
            <a:pPr algn="just"/>
            <a:r>
              <a:rPr lang="en-US" sz="2800" dirty="0" smtClean="0"/>
              <a:t>Need not depend on the head office.</a:t>
            </a:r>
          </a:p>
          <a:p>
            <a:pPr algn="just"/>
            <a:r>
              <a:rPr lang="en-US" sz="2800" dirty="0" smtClean="0"/>
              <a:t>Need not remit the money to the head office  periodically. </a:t>
            </a:r>
            <a:endParaRPr lang="en-US" sz="2800" dirty="0"/>
          </a:p>
          <a:p>
            <a:pPr algn="just"/>
            <a:r>
              <a:rPr lang="en-US" sz="2800" dirty="0"/>
              <a:t>T</a:t>
            </a:r>
            <a:r>
              <a:rPr lang="en-US" sz="2800" dirty="0" smtClean="0"/>
              <a:t>here may be inter-branch transactions.</a:t>
            </a:r>
          </a:p>
          <a:p>
            <a:pPr algn="just">
              <a:buNone/>
            </a:pPr>
            <a:endParaRPr lang="en-IN"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Incorporation Entries in the books of Head Office</a:t>
            </a:r>
            <a:endParaRPr lang="en-IN" dirty="0"/>
          </a:p>
        </p:txBody>
      </p:sp>
      <p:sp>
        <p:nvSpPr>
          <p:cNvPr id="3" name="Content Placeholder 2"/>
          <p:cNvSpPr>
            <a:spLocks noGrp="1"/>
          </p:cNvSpPr>
          <p:nvPr>
            <p:ph sz="quarter" idx="1"/>
          </p:nvPr>
        </p:nvSpPr>
        <p:spPr/>
        <p:txBody>
          <a:bodyPr/>
          <a:lstStyle/>
          <a:p>
            <a:pPr algn="just"/>
            <a:r>
              <a:rPr lang="en-US" sz="2800" dirty="0" smtClean="0">
                <a:solidFill>
                  <a:srgbClr val="C00000"/>
                </a:solidFill>
              </a:rPr>
              <a:t>For incorporating all the items which appear on the debit side of the branch trading A/c:</a:t>
            </a:r>
          </a:p>
          <a:p>
            <a:pPr>
              <a:buNone/>
            </a:pPr>
            <a:r>
              <a:rPr lang="en-US" sz="2800" dirty="0" smtClean="0"/>
              <a:t>Branch Trading A/c     Dr</a:t>
            </a:r>
          </a:p>
          <a:p>
            <a:pPr>
              <a:buNone/>
            </a:pPr>
            <a:r>
              <a:rPr lang="en-US" sz="2800" dirty="0"/>
              <a:t> </a:t>
            </a:r>
            <a:r>
              <a:rPr lang="en-US" sz="2800" dirty="0" smtClean="0"/>
              <a:t>   To Branch A/c</a:t>
            </a:r>
          </a:p>
          <a:p>
            <a:pPr algn="just"/>
            <a:r>
              <a:rPr lang="en-US" sz="2800" dirty="0" smtClean="0">
                <a:solidFill>
                  <a:srgbClr val="C00000"/>
                </a:solidFill>
              </a:rPr>
              <a:t>For incorporating credit side items of the Branch trading A/c:</a:t>
            </a:r>
          </a:p>
          <a:p>
            <a:pPr>
              <a:buNone/>
            </a:pPr>
            <a:r>
              <a:rPr lang="en-US" sz="2800" dirty="0" smtClean="0"/>
              <a:t>Branch  A/c   Dr </a:t>
            </a:r>
          </a:p>
          <a:p>
            <a:pPr>
              <a:buNone/>
            </a:pPr>
            <a:r>
              <a:rPr lang="en-US" sz="2800" dirty="0"/>
              <a:t> </a:t>
            </a:r>
            <a:r>
              <a:rPr lang="en-US" sz="2800" dirty="0" smtClean="0"/>
              <a:t>    To, Branch Trading  A/c</a:t>
            </a:r>
          </a:p>
          <a:p>
            <a:pPr>
              <a:buNone/>
            </a:pPr>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85794"/>
            <a:ext cx="8229600" cy="5340369"/>
          </a:xfrm>
        </p:spPr>
        <p:txBody>
          <a:bodyPr>
            <a:normAutofit/>
          </a:bodyPr>
          <a:lstStyle/>
          <a:p>
            <a:pPr algn="just"/>
            <a:r>
              <a:rPr lang="en-US" sz="3200" dirty="0" smtClean="0">
                <a:solidFill>
                  <a:srgbClr val="C00000"/>
                </a:solidFill>
              </a:rPr>
              <a:t>For incorporating all the expenses appearing on the debit side of branch profit and loss A/c:</a:t>
            </a:r>
          </a:p>
          <a:p>
            <a:pPr>
              <a:buNone/>
            </a:pPr>
            <a:r>
              <a:rPr lang="en-US" sz="3200" dirty="0" smtClean="0"/>
              <a:t>Branch Profit and loss A/c  Dr</a:t>
            </a:r>
          </a:p>
          <a:p>
            <a:pPr>
              <a:buNone/>
            </a:pPr>
            <a:r>
              <a:rPr lang="en-US" sz="3200" dirty="0" smtClean="0"/>
              <a:t> </a:t>
            </a:r>
            <a:r>
              <a:rPr lang="en-US" sz="3200" dirty="0" smtClean="0"/>
              <a:t>   to Branch A/c</a:t>
            </a:r>
          </a:p>
          <a:p>
            <a:r>
              <a:rPr lang="en-US" sz="3200" dirty="0" smtClean="0">
                <a:solidFill>
                  <a:srgbClr val="C00000"/>
                </a:solidFill>
              </a:rPr>
              <a:t>For incorporating all incomes:</a:t>
            </a:r>
          </a:p>
          <a:p>
            <a:pPr>
              <a:buNone/>
            </a:pPr>
            <a:r>
              <a:rPr lang="en-US" sz="3200" dirty="0" smtClean="0"/>
              <a:t>Branch A/c Dr</a:t>
            </a:r>
          </a:p>
          <a:p>
            <a:pPr>
              <a:buNone/>
            </a:pPr>
            <a:r>
              <a:rPr lang="en-US" sz="3200" dirty="0" smtClean="0"/>
              <a:t> </a:t>
            </a:r>
            <a:r>
              <a:rPr lang="en-US" sz="3200" dirty="0" smtClean="0"/>
              <a:t>  to Branch Profit and Loss A/c</a:t>
            </a:r>
          </a:p>
          <a:p>
            <a:pPr>
              <a:buNone/>
            </a:pPr>
            <a:endParaRPr lang="en-IN"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14356"/>
            <a:ext cx="8229600" cy="5411807"/>
          </a:xfrm>
        </p:spPr>
        <p:txBody>
          <a:bodyPr>
            <a:normAutofit/>
          </a:bodyPr>
          <a:lstStyle/>
          <a:p>
            <a:r>
              <a:rPr lang="en-US" sz="3200" dirty="0" smtClean="0">
                <a:solidFill>
                  <a:srgbClr val="C00000"/>
                </a:solidFill>
              </a:rPr>
              <a:t>For incorporating all the assets of the branch:</a:t>
            </a:r>
          </a:p>
          <a:p>
            <a:pPr>
              <a:buNone/>
            </a:pPr>
            <a:r>
              <a:rPr lang="en-US" sz="3200" dirty="0" smtClean="0"/>
              <a:t>Various Branch Assets  A/c Dr</a:t>
            </a:r>
          </a:p>
          <a:p>
            <a:pPr>
              <a:buNone/>
            </a:pPr>
            <a:r>
              <a:rPr lang="en-US" sz="3200" dirty="0" smtClean="0"/>
              <a:t> </a:t>
            </a:r>
            <a:r>
              <a:rPr lang="en-US" sz="3200" dirty="0" smtClean="0"/>
              <a:t>   to Branch  A/c</a:t>
            </a:r>
          </a:p>
          <a:p>
            <a:pPr>
              <a:buNone/>
            </a:pPr>
            <a:endParaRPr lang="en-US" sz="3200" dirty="0" smtClean="0"/>
          </a:p>
          <a:p>
            <a:r>
              <a:rPr lang="en-US" sz="3200" dirty="0" smtClean="0">
                <a:solidFill>
                  <a:srgbClr val="C00000"/>
                </a:solidFill>
              </a:rPr>
              <a:t>For incorporating all the liabilities of the branch:</a:t>
            </a:r>
          </a:p>
          <a:p>
            <a:pPr>
              <a:buNone/>
            </a:pPr>
            <a:r>
              <a:rPr lang="en-US" sz="3200" dirty="0" smtClean="0"/>
              <a:t>Branch A/c  Dr</a:t>
            </a:r>
          </a:p>
          <a:p>
            <a:pPr>
              <a:buNone/>
            </a:pPr>
            <a:r>
              <a:rPr lang="en-US" sz="3200" dirty="0" smtClean="0"/>
              <a:t> </a:t>
            </a:r>
            <a:r>
              <a:rPr lang="en-US" sz="3200" dirty="0" smtClean="0"/>
              <a:t>  To Various branch liabilities A/c</a:t>
            </a:r>
          </a:p>
          <a:p>
            <a:pPr>
              <a:buNone/>
            </a:pPr>
            <a:endParaRPr lang="en-IN"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57232"/>
            <a:ext cx="8229600" cy="5268931"/>
          </a:xfrm>
        </p:spPr>
        <p:txBody>
          <a:bodyPr>
            <a:normAutofit/>
          </a:bodyPr>
          <a:lstStyle/>
          <a:p>
            <a:r>
              <a:rPr lang="en-US" sz="3200" dirty="0" smtClean="0">
                <a:solidFill>
                  <a:srgbClr val="C00000"/>
                </a:solidFill>
              </a:rPr>
              <a:t>For goods transferred from one branch to another :</a:t>
            </a:r>
          </a:p>
          <a:p>
            <a:pPr>
              <a:buNone/>
            </a:pPr>
            <a:r>
              <a:rPr lang="en-US" sz="3200" dirty="0" smtClean="0"/>
              <a:t> Receiving branch  A/c  Dr</a:t>
            </a:r>
          </a:p>
          <a:p>
            <a:pPr>
              <a:buNone/>
            </a:pPr>
            <a:r>
              <a:rPr lang="en-US" sz="3200" dirty="0" smtClean="0"/>
              <a:t> </a:t>
            </a:r>
            <a:r>
              <a:rPr lang="en-US" sz="3200" dirty="0" smtClean="0"/>
              <a:t>   To Supplying branch  A/c</a:t>
            </a:r>
          </a:p>
          <a:p>
            <a:pPr>
              <a:buNone/>
            </a:pPr>
            <a:endParaRPr lang="en-US" sz="3200" dirty="0" smtClean="0"/>
          </a:p>
          <a:p>
            <a:r>
              <a:rPr lang="en-US" sz="3200" dirty="0" smtClean="0">
                <a:solidFill>
                  <a:srgbClr val="C00000"/>
                </a:solidFill>
              </a:rPr>
              <a:t>For charging depreciation on branch fixed assets:</a:t>
            </a:r>
          </a:p>
          <a:p>
            <a:pPr>
              <a:buNone/>
            </a:pPr>
            <a:r>
              <a:rPr lang="en-US" sz="3200" dirty="0" smtClean="0"/>
              <a:t>Branch  A/c  Dr</a:t>
            </a:r>
          </a:p>
          <a:p>
            <a:pPr>
              <a:buNone/>
            </a:pPr>
            <a:r>
              <a:rPr lang="en-US" sz="3200" dirty="0" smtClean="0"/>
              <a:t> </a:t>
            </a:r>
            <a:r>
              <a:rPr lang="en-US" sz="3200" dirty="0" smtClean="0"/>
              <a:t>   To Concerned Branch Fixed Assets  A/c</a:t>
            </a:r>
            <a:endParaRPr lang="en-IN"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42918"/>
            <a:ext cx="8229600" cy="5483245"/>
          </a:xfrm>
        </p:spPr>
        <p:txBody>
          <a:bodyPr>
            <a:normAutofit/>
          </a:bodyPr>
          <a:lstStyle/>
          <a:p>
            <a:r>
              <a:rPr lang="en-US" sz="2800" dirty="0" smtClean="0">
                <a:solidFill>
                  <a:srgbClr val="C00000"/>
                </a:solidFill>
              </a:rPr>
              <a:t>For Cash in transit</a:t>
            </a:r>
          </a:p>
          <a:p>
            <a:pPr>
              <a:buNone/>
            </a:pPr>
            <a:r>
              <a:rPr lang="en-US" sz="2800" dirty="0" smtClean="0"/>
              <a:t> </a:t>
            </a:r>
            <a:r>
              <a:rPr lang="en-US" sz="2800" dirty="0" smtClean="0"/>
              <a:t>   Cash in transit  A/c   Dr </a:t>
            </a:r>
          </a:p>
          <a:p>
            <a:pPr>
              <a:buNone/>
            </a:pPr>
            <a:r>
              <a:rPr lang="en-US" sz="2800" dirty="0" smtClean="0"/>
              <a:t> </a:t>
            </a:r>
            <a:r>
              <a:rPr lang="en-US" sz="2800" dirty="0" smtClean="0"/>
              <a:t>      to Branch A/c</a:t>
            </a:r>
          </a:p>
          <a:p>
            <a:pPr>
              <a:buNone/>
            </a:pPr>
            <a:endParaRPr lang="en-US" sz="2800" dirty="0" smtClean="0"/>
          </a:p>
          <a:p>
            <a:r>
              <a:rPr lang="en-US" sz="2800" dirty="0" smtClean="0">
                <a:solidFill>
                  <a:srgbClr val="C00000"/>
                </a:solidFill>
              </a:rPr>
              <a:t>For Goods in transit:</a:t>
            </a:r>
          </a:p>
          <a:p>
            <a:pPr>
              <a:buNone/>
            </a:pPr>
            <a:r>
              <a:rPr lang="en-US" sz="2800" dirty="0" smtClean="0"/>
              <a:t>Goods in transit  A/c  Dr</a:t>
            </a:r>
          </a:p>
          <a:p>
            <a:pPr>
              <a:buNone/>
            </a:pPr>
            <a:r>
              <a:rPr lang="en-US" sz="2800" dirty="0" smtClean="0"/>
              <a:t> </a:t>
            </a:r>
            <a:r>
              <a:rPr lang="en-US" sz="2800" dirty="0" smtClean="0"/>
              <a:t>   to Branch  A/c</a:t>
            </a:r>
            <a:endParaRPr lang="en-IN"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85794"/>
            <a:ext cx="8229600" cy="5340369"/>
          </a:xfrm>
        </p:spPr>
        <p:txBody>
          <a:bodyPr/>
          <a:lstStyle/>
          <a:p>
            <a:r>
              <a:rPr lang="en-US" sz="3200" dirty="0" smtClean="0">
                <a:solidFill>
                  <a:srgbClr val="C00000"/>
                </a:solidFill>
              </a:rPr>
              <a:t>For payment made by the HO on behalf of the branch:</a:t>
            </a:r>
          </a:p>
          <a:p>
            <a:pPr>
              <a:buNone/>
            </a:pPr>
            <a:r>
              <a:rPr lang="en-US" sz="3200" dirty="0" smtClean="0"/>
              <a:t> </a:t>
            </a:r>
            <a:r>
              <a:rPr lang="en-US" sz="3200" dirty="0" smtClean="0"/>
              <a:t> Branch A/c  Dr</a:t>
            </a:r>
          </a:p>
          <a:p>
            <a:pPr>
              <a:buNone/>
            </a:pPr>
            <a:r>
              <a:rPr lang="en-US" sz="3200" dirty="0" smtClean="0"/>
              <a:t> </a:t>
            </a:r>
            <a:r>
              <a:rPr lang="en-US" sz="3200" dirty="0" smtClean="0"/>
              <a:t>    To Bank A/c</a:t>
            </a:r>
          </a:p>
          <a:p>
            <a:pPr>
              <a:buNone/>
            </a:pPr>
            <a:endParaRPr lang="en-US" sz="3200" dirty="0" smtClean="0"/>
          </a:p>
          <a:p>
            <a:r>
              <a:rPr lang="en-US" sz="3200" dirty="0" smtClean="0">
                <a:solidFill>
                  <a:srgbClr val="C00000"/>
                </a:solidFill>
              </a:rPr>
              <a:t>For receipts by the Ho on behalf of branch:</a:t>
            </a:r>
          </a:p>
          <a:p>
            <a:pPr>
              <a:buNone/>
            </a:pPr>
            <a:r>
              <a:rPr lang="en-US" sz="3200" dirty="0" smtClean="0"/>
              <a:t>Bank  A/c   Dr</a:t>
            </a:r>
          </a:p>
          <a:p>
            <a:pPr>
              <a:buNone/>
            </a:pPr>
            <a:r>
              <a:rPr lang="en-US" sz="3200" dirty="0" smtClean="0"/>
              <a:t> </a:t>
            </a:r>
            <a:r>
              <a:rPr lang="en-US" sz="3200" dirty="0" smtClean="0"/>
              <a:t>    To Branch  A/c</a:t>
            </a:r>
          </a:p>
          <a:p>
            <a:pPr>
              <a:buNone/>
            </a:pP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102</TotalTime>
  <Words>397</Words>
  <Application>Microsoft Office PowerPoint</Application>
  <PresentationFormat>On-screen Show (4:3)</PresentationFormat>
  <Paragraphs>63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Branch  Accounts- Independent Branches</vt:lpstr>
      <vt:lpstr> Meaning: </vt:lpstr>
      <vt:lpstr>Features of Independent Branch</vt:lpstr>
      <vt:lpstr>Incorporation Entries in the books of Head Office</vt:lpstr>
      <vt:lpstr>Slide 5</vt:lpstr>
      <vt:lpstr>Slide 6</vt:lpstr>
      <vt:lpstr>Slide 7</vt:lpstr>
      <vt:lpstr>Slide 8</vt:lpstr>
      <vt:lpstr>Slide 9</vt:lpstr>
      <vt:lpstr>Slide 10</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  Accounts- Independent Branches</dc:title>
  <dc:creator>Dell</dc:creator>
  <cp:lastModifiedBy>Dell</cp:lastModifiedBy>
  <cp:revision>18</cp:revision>
  <dcterms:created xsi:type="dcterms:W3CDTF">2020-03-21T13:22:21Z</dcterms:created>
  <dcterms:modified xsi:type="dcterms:W3CDTF">2020-03-21T15:06:01Z</dcterms:modified>
</cp:coreProperties>
</file>